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57" r:id="rId4"/>
    <p:sldId id="262" r:id="rId5"/>
    <p:sldId id="274" r:id="rId6"/>
    <p:sldId id="275" r:id="rId7"/>
    <p:sldId id="258" r:id="rId8"/>
    <p:sldId id="259" r:id="rId9"/>
    <p:sldId id="261" r:id="rId10"/>
    <p:sldId id="260" r:id="rId11"/>
    <p:sldId id="264" r:id="rId12"/>
    <p:sldId id="266" r:id="rId13"/>
    <p:sldId id="270" r:id="rId14"/>
    <p:sldId id="271" r:id="rId15"/>
    <p:sldId id="267" r:id="rId16"/>
    <p:sldId id="269" r:id="rId17"/>
    <p:sldId id="277" r:id="rId18"/>
    <p:sldId id="273" r:id="rId19"/>
    <p:sldId id="272" r:id="rId20"/>
  </p:sldIdLst>
  <p:sldSz cx="12192000" cy="6858000"/>
  <p:notesSz cx="6808788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B7B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CA5E8-62F5-4F6D-BE7F-D8D46D1BA20F}" type="datetimeFigureOut">
              <a:rPr lang="en-US" smtClean="0"/>
              <a:t>04-Jan-18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3307"/>
            <a:ext cx="544703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A8B8F-C4CF-479C-9670-375D8A0E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2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EAA-21DF-4693-9403-61C740591DA6}" type="datetime1">
              <a:rPr lang="en-US" smtClean="0"/>
              <a:t>04-Jan-18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5474-C6DC-4B0D-8519-B7E0F1B64E34}" type="datetime1">
              <a:rPr lang="en-US" smtClean="0"/>
              <a:t>04-Jan-18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08C7-CAF1-41DE-9E6E-1252BBDEC6DE}" type="datetime1">
              <a:rPr lang="en-US" smtClean="0"/>
              <a:t>04-Jan-18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39FB-F6A7-4DA6-AB32-B87B1AB66842}" type="datetime1">
              <a:rPr lang="en-US" smtClean="0"/>
              <a:t>04-Jan-18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4E5E-30D9-42FF-B2C0-D1392313BEF8}" type="datetime1">
              <a:rPr lang="en-US" smtClean="0"/>
              <a:t>04-Jan-18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A59-6694-4979-A031-6F1B02F3C7CD}" type="datetime1">
              <a:rPr lang="en-US" smtClean="0"/>
              <a:t>04-Jan-18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7C33-ECB3-424E-B38F-2AF4FFFC2906}" type="datetime1">
              <a:rPr lang="en-US" smtClean="0"/>
              <a:t>04-Jan-18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6A63-513C-4696-AAF4-11860D233EB4}" type="datetime1">
              <a:rPr lang="en-US" smtClean="0"/>
              <a:t>04-Jan-18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A8DC-41F8-4A68-B27F-A76ED554428D}" type="datetime1">
              <a:rPr lang="en-US" smtClean="0"/>
              <a:t>04-Jan-18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3E8-9A67-4A80-84DF-2AF5169A2978}" type="datetime1">
              <a:rPr lang="en-US" smtClean="0"/>
              <a:t>04-Jan-18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926-1BCF-49A3-80EA-DC9CB4C6F696}" type="datetime1">
              <a:rPr lang="en-US" smtClean="0"/>
              <a:t>04-Jan-18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2CCB-1333-45B6-85EC-743FE8A40AD8}" type="datetime1">
              <a:rPr lang="en-US" smtClean="0"/>
              <a:t>04-Jan-18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3620-3495-46D7-858B-4770C6F0E3FB}" type="datetime1">
              <a:rPr lang="en-US" smtClean="0"/>
              <a:t>04-Jan-18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83DF-3D52-4A4F-A1B9-A228F68C6211}" type="datetime1">
              <a:rPr lang="en-US" smtClean="0"/>
              <a:t>04-Jan-18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35AC-0E42-4A9E-8D65-B2472507F932}" type="datetime1">
              <a:rPr lang="en-US" smtClean="0"/>
              <a:t>04-Jan-18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A7BC-1CC7-47C0-BE3C-59736D1199BB}" type="datetime1">
              <a:rPr lang="en-US" smtClean="0"/>
              <a:t>04-Jan-18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40700-04AC-41EA-AA0D-414D09359A22}" type="datetime1">
              <a:rPr lang="en-US" smtClean="0"/>
              <a:t>04-Jan-18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uquet-of-flowers-isolated-flowers-1503055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alindiatenders.nic.in/" TargetMode="External"/><Relationship Id="rId2" Type="http://schemas.openxmlformats.org/officeDocument/2006/relationships/hyperlink" Target="https://mcltenders.nic.i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C10D-E654-4052-83B4-059C5176B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3335" y="1359569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Footlight MT Light" panose="0204060206030A020304" pitchFamily="18" charset="0"/>
              </a:rPr>
              <a:t>Successful Implementation of eProcurement system at </a:t>
            </a:r>
            <a:br>
              <a:rPr lang="en-IN" dirty="0">
                <a:latin typeface="Footlight MT Light" panose="0204060206030A020304" pitchFamily="18" charset="0"/>
              </a:rPr>
            </a:br>
            <a:r>
              <a:rPr lang="en-IN" dirty="0">
                <a:latin typeface="Footlight MT Light" panose="0204060206030A020304" pitchFamily="18" charset="0"/>
              </a:rPr>
              <a:t>Mahanadi Coalfields Ltd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84BDC-79BF-4D55-9A80-1DF56230E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0173" y="5046133"/>
            <a:ext cx="8915399" cy="144102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											 		</a:t>
            </a:r>
            <a:r>
              <a:rPr lang="en-US" sz="3000" b="1" dirty="0">
                <a:solidFill>
                  <a:srgbClr val="7030A0"/>
                </a:solidFill>
                <a:latin typeface="Bell MT" panose="02020503060305020303" pitchFamily="18" charset="0"/>
              </a:rPr>
              <a:t>S K BHANJA </a:t>
            </a:r>
          </a:p>
          <a:p>
            <a:pPr algn="r"/>
            <a:r>
              <a:rPr lang="en-US" sz="2200" b="1" dirty="0">
                <a:solidFill>
                  <a:srgbClr val="7030A0"/>
                </a:solidFill>
                <a:latin typeface="Bell MT" panose="02020503060305020303" pitchFamily="18" charset="0"/>
              </a:rPr>
              <a:t>GM(SYSTEMS/E-PROCUREMENT)</a:t>
            </a:r>
          </a:p>
          <a:p>
            <a:pPr algn="r"/>
            <a:r>
              <a:rPr lang="en-US" sz="2200" b="1" dirty="0">
                <a:solidFill>
                  <a:srgbClr val="7030A0"/>
                </a:solidFill>
                <a:latin typeface="Bell MT" panose="02020503060305020303" pitchFamily="18" charset="0"/>
              </a:rPr>
              <a:t>MAHANADI COALFIELDS LTD</a:t>
            </a:r>
          </a:p>
          <a:p>
            <a:pPr algn="r"/>
            <a:r>
              <a:rPr lang="en-US" sz="2200" b="1" dirty="0">
                <a:solidFill>
                  <a:srgbClr val="7030A0"/>
                </a:solidFill>
                <a:latin typeface="Bell MT" panose="02020503060305020303" pitchFamily="18" charset="0"/>
              </a:rPr>
              <a:t>e-Mail : hod-eproc.mcl@coalindia.in</a:t>
            </a:r>
          </a:p>
        </p:txBody>
      </p:sp>
    </p:spTree>
    <p:extLst>
      <p:ext uri="{BB962C8B-B14F-4D97-AF65-F5344CB8AC3E}">
        <p14:creationId xmlns:p14="http://schemas.microsoft.com/office/powerpoint/2010/main" val="28436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74FE-ACF1-4134-B8E6-A8C041F8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523875"/>
            <a:ext cx="9418638" cy="809625"/>
          </a:xfrm>
        </p:spPr>
        <p:txBody>
          <a:bodyPr>
            <a:normAutofit/>
          </a:bodyPr>
          <a:lstStyle/>
          <a:p>
            <a:r>
              <a:rPr lang="en-US" u="sng" dirty="0">
                <a:latin typeface="Footlight MT Light" panose="0204060206030A020304" pitchFamily="18" charset="0"/>
              </a:rPr>
              <a:t>Special features of CIL e-Procurement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5AA8C-2EEA-4164-9E13-25B57C95D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975" y="1476375"/>
            <a:ext cx="9418637" cy="485774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Footlight MT Light" panose="0204060206030A020304" pitchFamily="18" charset="0"/>
              </a:rPr>
              <a:t>Information based auto-evaluation system vis-à-vis Document based evaluation</a:t>
            </a:r>
          </a:p>
          <a:p>
            <a:r>
              <a:rPr lang="en-US" sz="2400" dirty="0">
                <a:latin typeface="Footlight MT Light" panose="0204060206030A020304" pitchFamily="18" charset="0"/>
              </a:rPr>
              <a:t>Verification of only L1 Bidder’s bid document(</a:t>
            </a:r>
            <a:r>
              <a:rPr lang="en-US" sz="2000" dirty="0">
                <a:latin typeface="Footlight MT Light" panose="0204060206030A020304" pitchFamily="18" charset="0"/>
              </a:rPr>
              <a:t>Only in case of Procurement of sophisticated equipment all the bid documents are examined)</a:t>
            </a:r>
          </a:p>
          <a:p>
            <a:r>
              <a:rPr lang="en-US" sz="2400" dirty="0">
                <a:latin typeface="Footlight MT Light" panose="0204060206030A020304" pitchFamily="18" charset="0"/>
              </a:rPr>
              <a:t>Penal provisions for Bidders if failed to produce documents in support of information uploaded</a:t>
            </a:r>
          </a:p>
          <a:p>
            <a:r>
              <a:rPr lang="en-US" sz="2400" dirty="0">
                <a:latin typeface="Footlight MT Light" panose="0204060206030A020304" pitchFamily="18" charset="0"/>
              </a:rPr>
              <a:t>Automated EMD receipt, refund and resettlement of EMD</a:t>
            </a:r>
          </a:p>
          <a:p>
            <a:r>
              <a:rPr lang="en-US" sz="2400" dirty="0">
                <a:latin typeface="Footlight MT Light" panose="0204060206030A020304" pitchFamily="18" charset="0"/>
              </a:rPr>
              <a:t>Standardized Bid Documents, General Technical Evaluation templates, Technical Parameter Sheet and Bill of Quantity templates</a:t>
            </a:r>
          </a:p>
          <a:p>
            <a:r>
              <a:rPr lang="en-US" sz="2400" dirty="0">
                <a:latin typeface="Footlight MT Light" panose="0204060206030A020304" pitchFamily="18" charset="0"/>
              </a:rPr>
              <a:t>Managing Bidders’ clarifications</a:t>
            </a:r>
          </a:p>
          <a:p>
            <a:r>
              <a:rPr lang="en-US" sz="2400" dirty="0">
                <a:latin typeface="Footlight MT Light" panose="0204060206030A020304" pitchFamily="18" charset="0"/>
              </a:rPr>
              <a:t>Managing complicated multi-currency Global tenders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FDE24-F519-47D8-839A-F6DC3509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31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AE043-6C58-408B-A3C2-A1D22AC8E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1" y="624110"/>
            <a:ext cx="9904412" cy="69986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Footlight MT Light" panose="0204060206030A020304" pitchFamily="18" charset="0"/>
              </a:rPr>
              <a:t>Impacts of e-Procurement</a:t>
            </a:r>
            <a:br>
              <a:rPr lang="en-US" dirty="0">
                <a:latin typeface="Footlight MT Light" panose="0204060206030A020304" pitchFamily="18" charset="0"/>
              </a:rPr>
            </a:b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81FD1-B137-47CA-B2A0-8901BDB54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323975"/>
            <a:ext cx="9904412" cy="4577721"/>
          </a:xfrm>
        </p:spPr>
        <p:txBody>
          <a:bodyPr>
            <a:normAutofit/>
          </a:bodyPr>
          <a:lstStyle/>
          <a:p>
            <a:r>
              <a:rPr lang="en-US" sz="2000" dirty="0"/>
              <a:t>Drastic reduction of cycle time for finalization of tenders from 120 to 69 days</a:t>
            </a:r>
          </a:p>
          <a:p>
            <a:r>
              <a:rPr lang="en-US" sz="2000" dirty="0"/>
              <a:t>On an average about 15-16% saving has been achieved</a:t>
            </a:r>
          </a:p>
          <a:p>
            <a:r>
              <a:rPr lang="en-US" sz="2000" dirty="0"/>
              <a:t>Unethical Business practices greatly reduced</a:t>
            </a:r>
          </a:p>
          <a:p>
            <a:r>
              <a:rPr lang="en-US" sz="2000" dirty="0"/>
              <a:t>Human efforts and errors are minimized</a:t>
            </a:r>
          </a:p>
          <a:p>
            <a:r>
              <a:rPr lang="en-US" sz="2000" dirty="0"/>
              <a:t>Subjective judgement is eliminated</a:t>
            </a:r>
          </a:p>
          <a:p>
            <a:r>
              <a:rPr lang="en-US" sz="2000" dirty="0"/>
              <a:t>Complaints and litigations have reduced</a:t>
            </a:r>
          </a:p>
          <a:p>
            <a:r>
              <a:rPr lang="en-US" sz="2000" dirty="0"/>
              <a:t>Facilitates analysis of data for better decision making</a:t>
            </a:r>
          </a:p>
          <a:p>
            <a:r>
              <a:rPr lang="en-US" sz="2000" dirty="0"/>
              <a:t>Reduction in cost of publication in Print media</a:t>
            </a:r>
          </a:p>
          <a:p>
            <a:r>
              <a:rPr lang="en-US" sz="2000" dirty="0"/>
              <a:t>With the advent of CPP publicity of Tenders has reached new heights</a:t>
            </a:r>
          </a:p>
          <a:p>
            <a:r>
              <a:rPr lang="en-US" sz="2000" dirty="0"/>
              <a:t>Better bidder base leading to better competition and better price discovery</a:t>
            </a:r>
          </a:p>
          <a:p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A26FC-92FA-43CA-9B7E-D713100A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9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3C5D-6A8F-449B-BC62-FCC68A08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1419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Footlight MT Light" panose="0204060206030A020304" pitchFamily="18" charset="0"/>
              </a:rPr>
              <a:t>Impacts of e-Procurement</a:t>
            </a:r>
            <a:br>
              <a:rPr lang="en-US" u="sng" dirty="0"/>
            </a:br>
            <a:r>
              <a:rPr lang="en-US" dirty="0"/>
              <a:t>													</a:t>
            </a:r>
            <a:r>
              <a:rPr lang="en-US" sz="2000" u="sng" dirty="0"/>
              <a:t>Contd..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7073A-7F68-49C7-85D8-04ABD9F09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3050"/>
            <a:ext cx="8915400" cy="4368172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Convenience to Bidders</a:t>
            </a:r>
          </a:p>
          <a:p>
            <a:pPr lvl="1"/>
            <a:r>
              <a:rPr lang="en-US" sz="2000" dirty="0"/>
              <a:t>Instant validation of bid information and feedback message</a:t>
            </a:r>
          </a:p>
          <a:p>
            <a:pPr lvl="1"/>
            <a:r>
              <a:rPr lang="en-US" sz="2000" dirty="0"/>
              <a:t>System generated SMS/e-mail at appropriate stages</a:t>
            </a:r>
          </a:p>
          <a:p>
            <a:pPr lvl="1"/>
            <a:r>
              <a:rPr lang="en-US" sz="2000" dirty="0"/>
              <a:t>Auto-refund of EMD within 24 hours</a:t>
            </a:r>
          </a:p>
          <a:p>
            <a:pPr lvl="1"/>
            <a:r>
              <a:rPr lang="en-US" sz="2000" dirty="0"/>
              <a:t>Facility to seek clarifications without disclosing identity of bidders</a:t>
            </a:r>
          </a:p>
          <a:p>
            <a:pPr lvl="1"/>
            <a:r>
              <a:rPr lang="en-US" sz="2000" dirty="0"/>
              <a:t>Reverse Auction process allows the bidder to revise the price any number of times</a:t>
            </a:r>
          </a:p>
          <a:p>
            <a:pPr lvl="1"/>
            <a:r>
              <a:rPr lang="en-US" sz="2000" dirty="0"/>
              <a:t>Convenient to search and bid in the tenders</a:t>
            </a:r>
          </a:p>
          <a:p>
            <a:pPr lvl="1"/>
            <a:r>
              <a:rPr lang="en-US" sz="2000" dirty="0"/>
              <a:t>Bid acknowledgement with status of compliance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65DCB-C509-499A-B898-6056E920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44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4F8DE-9575-4E86-91A9-8C956482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Reverse Auction(RA)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290AE-65BD-4AEC-A703-73A6938E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581149"/>
            <a:ext cx="9170987" cy="4943475"/>
          </a:xfrm>
        </p:spPr>
        <p:txBody>
          <a:bodyPr>
            <a:noAutofit/>
          </a:bodyPr>
          <a:lstStyle/>
          <a:p>
            <a:r>
              <a:rPr lang="en-US" sz="2400" dirty="0"/>
              <a:t>RA is one of the best Pricing Tools for better Price discovery, but may not be suitable for all types of Tenders.</a:t>
            </a:r>
          </a:p>
          <a:p>
            <a:r>
              <a:rPr lang="en-US" sz="2400" dirty="0"/>
              <a:t>Secrecy of the biding is very important to avoid cartel formation</a:t>
            </a:r>
          </a:p>
          <a:p>
            <a:r>
              <a:rPr lang="en-US" sz="2400" dirty="0"/>
              <a:t>Due to competition by adopting RA savings to the tune of 10-15% is possible.</a:t>
            </a:r>
          </a:p>
          <a:p>
            <a:r>
              <a:rPr lang="en-US" sz="2400" dirty="0"/>
              <a:t>RA may be adopted for those Tenders where there is less scope of compromising with Quality (</a:t>
            </a:r>
            <a:r>
              <a:rPr lang="en-US" dirty="0"/>
              <a:t>for example Loading of Coal in Rail Wagons, Transportation of Coal, Production of Coal, Supply of BIS marked products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sz="2400" dirty="0"/>
              <a:t>RA could be </a:t>
            </a:r>
            <a:r>
              <a:rPr lang="en-US" sz="2400" u="sng" dirty="0"/>
              <a:t>before opening of Price Bids </a:t>
            </a:r>
            <a:r>
              <a:rPr lang="en-US" sz="2400" dirty="0"/>
              <a:t>or </a:t>
            </a:r>
            <a:r>
              <a:rPr lang="en-US" sz="2400" u="sng" dirty="0"/>
              <a:t>after opening of Price Bid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85E42-D0E9-4189-90D0-1D701DA4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1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1ABC-AA5B-444B-BD04-255FABF3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275" y="270278"/>
            <a:ext cx="8911687" cy="1035008"/>
          </a:xfrm>
        </p:spPr>
        <p:txBody>
          <a:bodyPr/>
          <a:lstStyle/>
          <a:p>
            <a:r>
              <a:rPr lang="en-US" dirty="0"/>
              <a:t>Reverse Auction</a:t>
            </a:r>
            <a:br>
              <a:rPr lang="en-US" dirty="0"/>
            </a:br>
            <a:r>
              <a:rPr lang="en-US" sz="2400" u="sng" dirty="0"/>
              <a:t>Before vis-a-vis after Price Bid 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17CF7-0444-4C7E-A9F1-E95B97543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1" y="1305286"/>
            <a:ext cx="9790112" cy="5282436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RA before opening of Price Bids</a:t>
            </a:r>
          </a:p>
          <a:p>
            <a:pPr lvl="1"/>
            <a:r>
              <a:rPr lang="en-US" sz="1800" b="1" dirty="0">
                <a:latin typeface="Arial Narrow" panose="020B0606020202030204" pitchFamily="34" charset="0"/>
              </a:rPr>
              <a:t>Bit difficult to decide the Start Bid Price and can be left open to the first Bid</a:t>
            </a:r>
          </a:p>
          <a:p>
            <a:pPr lvl="1"/>
            <a:r>
              <a:rPr lang="en-US" sz="1800" b="1" dirty="0">
                <a:latin typeface="Arial Narrow" panose="020B0606020202030204" pitchFamily="34" charset="0"/>
              </a:rPr>
              <a:t>Lowest of the Price Bid or RA is considered. </a:t>
            </a:r>
          </a:p>
          <a:p>
            <a:pPr lvl="1"/>
            <a:r>
              <a:rPr lang="en-US" sz="1800" b="1" dirty="0">
                <a:latin typeface="Arial Narrow" panose="020B0606020202030204" pitchFamily="34" charset="0"/>
              </a:rPr>
              <a:t>Both the RA and Price Bid complement each other for better Price Discovery</a:t>
            </a:r>
          </a:p>
          <a:p>
            <a:pPr lvl="1"/>
            <a:r>
              <a:rPr lang="en-US" sz="1800" b="1" dirty="0">
                <a:latin typeface="Arial Narrow" panose="020B0606020202030204" pitchFamily="34" charset="0"/>
              </a:rPr>
              <a:t>Organizations where document based evaluation system is prevalent, this mode should be more effective</a:t>
            </a:r>
          </a:p>
          <a:p>
            <a:r>
              <a:rPr lang="en-US" b="1" u="sng" dirty="0"/>
              <a:t>RA- After opening of Price Bids </a:t>
            </a:r>
          </a:p>
          <a:p>
            <a:pPr lvl="1"/>
            <a:r>
              <a:rPr lang="en-US" sz="1900" b="1" dirty="0">
                <a:latin typeface="Arial Narrow" panose="020B0606020202030204" pitchFamily="34" charset="0"/>
              </a:rPr>
              <a:t>Easy to decide start Bid Price, normally based on the L1 price or Estimated Price or a combination of both based on some logic</a:t>
            </a:r>
          </a:p>
          <a:p>
            <a:pPr lvl="1"/>
            <a:r>
              <a:rPr lang="en-US" sz="1900" b="1" dirty="0">
                <a:latin typeface="Arial Narrow" panose="020B0606020202030204" pitchFamily="34" charset="0"/>
              </a:rPr>
              <a:t>Bidder is aware of the lowest price and may win or loose the tender with full knowledge</a:t>
            </a:r>
          </a:p>
          <a:p>
            <a:pPr lvl="1"/>
            <a:r>
              <a:rPr lang="en-US" sz="1900" b="1" dirty="0">
                <a:latin typeface="Arial Narrow" panose="020B0606020202030204" pitchFamily="34" charset="0"/>
              </a:rPr>
              <a:t>A factor of uncertainty is required for getting a competitive price in the Price Bid</a:t>
            </a:r>
          </a:p>
          <a:p>
            <a:pPr lvl="2"/>
            <a:r>
              <a:rPr lang="en-US" sz="1700" b="1" dirty="0">
                <a:latin typeface="Arial Narrow" panose="020B0606020202030204" pitchFamily="34" charset="0"/>
              </a:rPr>
              <a:t>H1 elimination</a:t>
            </a:r>
          </a:p>
          <a:p>
            <a:pPr lvl="2"/>
            <a:r>
              <a:rPr lang="en-US" sz="1700" b="1" dirty="0">
                <a:latin typeface="Arial Narrow" panose="020B0606020202030204" pitchFamily="34" charset="0"/>
              </a:rPr>
              <a:t>RA to be resorted only if number of bids are more than three</a:t>
            </a:r>
          </a:p>
          <a:p>
            <a:pPr lvl="2"/>
            <a:r>
              <a:rPr lang="en-US" sz="1700" b="1" dirty="0">
                <a:latin typeface="Arial Narrow" panose="020B0606020202030204" pitchFamily="34" charset="0"/>
              </a:rPr>
              <a:t>Three lowest bidders will be allowed to bid in RA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2A3B3-937B-42C3-B403-BFF34E88F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58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68DB-2783-4DDE-B61A-7371B367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635" y="270479"/>
            <a:ext cx="8911687" cy="699865"/>
          </a:xfrm>
          <a:solidFill>
            <a:srgbClr val="92D050"/>
          </a:solidFill>
        </p:spPr>
        <p:txBody>
          <a:bodyPr/>
          <a:lstStyle/>
          <a:p>
            <a:r>
              <a:rPr lang="en-US" dirty="0"/>
              <a:t>Reverse Auction –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C9680-8DFD-4463-A2D9-1EF6505BE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1835" y="1169970"/>
            <a:ext cx="8915400" cy="5201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sz="2000" b="1" u="sng" dirty="0"/>
              <a:t>Reverse Auction before opening of Price Bid</a:t>
            </a:r>
          </a:p>
          <a:p>
            <a:r>
              <a:rPr lang="en-US" sz="2000" dirty="0"/>
              <a:t>Start Bid Price – </a:t>
            </a:r>
            <a:r>
              <a:rPr lang="en-US" sz="2000" dirty="0" err="1"/>
              <a:t>Rs</a:t>
            </a:r>
            <a:r>
              <a:rPr lang="en-US" sz="2000" dirty="0"/>
              <a:t> 1000 Crore</a:t>
            </a:r>
          </a:p>
          <a:p>
            <a:r>
              <a:rPr lang="en-US" sz="2000" dirty="0"/>
              <a:t>Minimum Decrement Value – </a:t>
            </a:r>
            <a:r>
              <a:rPr lang="en-US" sz="2000" dirty="0" err="1"/>
              <a:t>Rs</a:t>
            </a:r>
            <a:r>
              <a:rPr lang="en-US" sz="2000" dirty="0"/>
              <a:t> 10 crore</a:t>
            </a:r>
          </a:p>
          <a:p>
            <a:r>
              <a:rPr lang="en-US" sz="2000" dirty="0"/>
              <a:t>Four Bidders – A, B, C, D</a:t>
            </a:r>
          </a:p>
          <a:p>
            <a:pPr lvl="1"/>
            <a:r>
              <a:rPr lang="en-US" sz="2000" dirty="0"/>
              <a:t>No bid placed for sometime</a:t>
            </a:r>
          </a:p>
          <a:p>
            <a:pPr lvl="1"/>
            <a:r>
              <a:rPr lang="en-US" sz="2000" dirty="0"/>
              <a:t>A		&gt;   990 Cr</a:t>
            </a:r>
          </a:p>
          <a:p>
            <a:pPr lvl="1"/>
            <a:r>
              <a:rPr lang="en-US" sz="2000" dirty="0"/>
              <a:t>A		&gt;   980 Cr</a:t>
            </a:r>
          </a:p>
          <a:p>
            <a:pPr lvl="1"/>
            <a:r>
              <a:rPr lang="en-US" sz="2000" dirty="0"/>
              <a:t>A		&gt;   970 Cr</a:t>
            </a:r>
          </a:p>
          <a:p>
            <a:pPr lvl="1"/>
            <a:r>
              <a:rPr lang="en-US" sz="2000" dirty="0"/>
              <a:t>A		&gt;   960 Cr</a:t>
            </a:r>
          </a:p>
          <a:p>
            <a:r>
              <a:rPr lang="en-US" sz="2000" dirty="0"/>
              <a:t>Original Quoted Price  &gt; A : 980   B : 1200 C : 1320   D : 1210</a:t>
            </a:r>
          </a:p>
          <a:p>
            <a:r>
              <a:rPr lang="en-US" sz="2000" dirty="0"/>
              <a:t>Bidder A thought that other bidders might have quoted less than the Auction Price, hence they are not participating in RA.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E81BD-7B81-4F4A-AE01-8FDEE1C50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2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42DCD-8BFB-4603-8513-29350F45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0365"/>
          </a:xfrm>
        </p:spPr>
        <p:txBody>
          <a:bodyPr/>
          <a:lstStyle/>
          <a:p>
            <a:r>
              <a:rPr lang="en-US" u="sng" dirty="0"/>
              <a:t>Trends in e-Procurement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13BE5-5A06-438C-A88D-5B88C891F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85925"/>
            <a:ext cx="8915400" cy="4225297"/>
          </a:xfrm>
        </p:spPr>
        <p:txBody>
          <a:bodyPr/>
          <a:lstStyle/>
          <a:p>
            <a:r>
              <a:rPr lang="en-US" sz="2000" dirty="0"/>
              <a:t>Information based tender evaluation system</a:t>
            </a:r>
          </a:p>
          <a:p>
            <a:r>
              <a:rPr lang="en-US" sz="2000" dirty="0"/>
              <a:t>Automated EMD Management(Receipt, Refund &amp; Settlement)</a:t>
            </a:r>
          </a:p>
          <a:p>
            <a:r>
              <a:rPr lang="en-US" sz="2000" dirty="0"/>
              <a:t>Reverse Auction maintaining secrecy of bids</a:t>
            </a:r>
          </a:p>
          <a:p>
            <a:r>
              <a:rPr lang="en-US" sz="2000" dirty="0"/>
              <a:t>Bidding on Total Cost of Ownership</a:t>
            </a:r>
          </a:p>
          <a:p>
            <a:r>
              <a:rPr lang="en-US" sz="2000" dirty="0"/>
              <a:t>Post-award contract management</a:t>
            </a:r>
          </a:p>
          <a:p>
            <a:r>
              <a:rPr lang="en-US" sz="2000" dirty="0"/>
              <a:t>Central Vendor rating</a:t>
            </a:r>
          </a:p>
          <a:p>
            <a:r>
              <a:rPr lang="en-US" sz="2000" dirty="0"/>
              <a:t>Integration with ERP system</a:t>
            </a:r>
          </a:p>
          <a:p>
            <a:r>
              <a:rPr lang="en-US" sz="2000" dirty="0"/>
              <a:t>Analysis of Tender Data for Management Decision Support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8615D-6C30-4420-B66F-A91FAC99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88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3F87-C258-450F-AFFE-376DC2608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01658"/>
            <a:ext cx="8911687" cy="80127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u="sng" dirty="0">
                <a:solidFill>
                  <a:schemeClr val="tx2">
                    <a:satMod val="130000"/>
                  </a:schemeClr>
                </a:solidFill>
              </a:rPr>
              <a:t>Awards &amp; Recognitions</a:t>
            </a:r>
            <a:br>
              <a:rPr lang="en-US" u="sng" dirty="0">
                <a:solidFill>
                  <a:schemeClr val="tx2">
                    <a:satMod val="130000"/>
                  </a:schemeClr>
                </a:solidFill>
              </a:rPr>
            </a:br>
            <a:endParaRPr lang="en-US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E2ED1FD9-8FC5-4D39-A9C4-DC50AA08A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445" y="1219200"/>
            <a:ext cx="9308167" cy="5486400"/>
          </a:xfrm>
        </p:spPr>
        <p:txBody>
          <a:bodyPr/>
          <a:lstStyle/>
          <a:p>
            <a:pPr lvl="1" algn="just" eaLnBrk="1" hangingPunct="1">
              <a:lnSpc>
                <a:spcPct val="90000"/>
              </a:lnSpc>
            </a:pPr>
            <a:r>
              <a:rPr lang="en-GB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Best project under Citizen's Choice in Government to Business(G2B) Category in e-India 2010.</a:t>
            </a:r>
          </a:p>
          <a:p>
            <a:pPr lvl="1" algn="just" eaLnBrk="1" hangingPunct="1">
              <a:lnSpc>
                <a:spcPct val="90000"/>
              </a:lnSpc>
            </a:pPr>
            <a:endParaRPr lang="en-GB" alt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Best Project award by Confederation of Indian Industry(CII) in 2011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Selected for Best project under Citizen's Choice in Government to Business Category in e-World 2011.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Coal India Awards as Best Innovative initiative 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Best G2B Initiative Award in e-Odisha 2014 forum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Awards from Institute of Public Enterprise &amp; Vigilance Study Circle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371CDD-D428-4A58-AEFE-DF385C42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66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5A5E7-910C-43A1-A5D5-F2A3149BB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radley Hand ITC" panose="03070402050302030203" pitchFamily="66" charset="0"/>
              </a:rPr>
              <a:t>Special Thanks to :</a:t>
            </a:r>
          </a:p>
        </p:txBody>
      </p:sp>
      <p:pic>
        <p:nvPicPr>
          <p:cNvPr id="5" name="Content Placeholder 4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9908563B-B470-4271-9705-9DEAC03F8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04112" y="1776845"/>
            <a:ext cx="3003937" cy="255387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128593-AAB9-4710-93E2-281837647056}"/>
              </a:ext>
            </a:extLst>
          </p:cNvPr>
          <p:cNvSpPr txBox="1"/>
          <p:nvPr/>
        </p:nvSpPr>
        <p:spPr>
          <a:xfrm>
            <a:off x="4562574" y="1776845"/>
            <a:ext cx="3704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NATIONAL </a:t>
            </a:r>
          </a:p>
          <a:p>
            <a:r>
              <a:rPr lang="en-US" sz="4000" dirty="0">
                <a:latin typeface="Algerian" panose="04020705040A02060702" pitchFamily="82" charset="0"/>
              </a:rPr>
              <a:t>INFORMATICS</a:t>
            </a:r>
          </a:p>
          <a:p>
            <a:r>
              <a:rPr lang="en-US" sz="4000" dirty="0">
                <a:latin typeface="Algerian" panose="04020705040A02060702" pitchFamily="82" charset="0"/>
              </a:rPr>
              <a:t> CENTRE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8A64E-4391-4EFD-B9A6-65EC549E98D9}"/>
              </a:ext>
            </a:extLst>
          </p:cNvPr>
          <p:cNvSpPr txBox="1"/>
          <p:nvPr/>
        </p:nvSpPr>
        <p:spPr>
          <a:xfrm>
            <a:off x="2856322" y="4576184"/>
            <a:ext cx="905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radley Hand ITC" panose="03070402050302030203" pitchFamily="66" charset="0"/>
              </a:rPr>
              <a:t>For making our dreams, transformed into reality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F66391-83C2-40F9-9627-AB7AA77DBE6B}"/>
              </a:ext>
            </a:extLst>
          </p:cNvPr>
          <p:cNvSpPr txBox="1"/>
          <p:nvPr/>
        </p:nvSpPr>
        <p:spPr>
          <a:xfrm>
            <a:off x="1055801" y="5582042"/>
            <a:ext cx="10854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Congratulations on completing a decade of successful implementation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F8EBF4-DA22-4F6E-8FD1-6E555E77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downlo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75" y="0"/>
            <a:ext cx="9315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261A24-8B9F-48E0-83B1-B00E350C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7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408" y="1020278"/>
            <a:ext cx="10383939" cy="7095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Algerian" panose="04020705040A02060702" pitchFamily="82" charset="0"/>
              </a:rPr>
              <a:t>HAPPY NEW YEAR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407" y="1975485"/>
            <a:ext cx="10383940" cy="241577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sto MT" panose="02040603050505030304" pitchFamily="18" charset="0"/>
              </a:rPr>
              <a:t>MAY THIS YEAR BE ESPECIALLY BRIGHT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listo MT" panose="02040603050505030304" pitchFamily="18" charset="0"/>
              </a:rPr>
              <a:t>YOUR GOALS IN LIFE BE WELL IN SIGHT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listo MT" panose="02040603050505030304" pitchFamily="18" charset="0"/>
              </a:rPr>
              <a:t>YOUR PROBLEMS FEW AND WORRIES LESS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listo MT" panose="02040603050505030304" pitchFamily="18" charset="0"/>
              </a:rPr>
              <a:t>WITH GOOD HEALTH AND HAPPIENESS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B6127-ABFA-44C7-968A-EE5F506EBC97}"/>
              </a:ext>
            </a:extLst>
          </p:cNvPr>
          <p:cNvSpPr txBox="1"/>
          <p:nvPr/>
        </p:nvSpPr>
        <p:spPr>
          <a:xfrm>
            <a:off x="1616653" y="4016599"/>
            <a:ext cx="814427" cy="24518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333" b="1" spc="67" dirty="0">
                <a:ln w="381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lang="en-US" sz="4267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596FA0-A076-4900-80D8-DAF703713CFA}"/>
              </a:ext>
            </a:extLst>
          </p:cNvPr>
          <p:cNvSpPr txBox="1"/>
          <p:nvPr/>
        </p:nvSpPr>
        <p:spPr>
          <a:xfrm>
            <a:off x="4303188" y="4016599"/>
            <a:ext cx="814427" cy="24518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333" b="1" spc="67" dirty="0">
                <a:ln w="381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0</a:t>
            </a:r>
            <a:endParaRPr lang="en-US" sz="4267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F2123F-88F0-4A1F-94A5-813FF102E6D8}"/>
              </a:ext>
            </a:extLst>
          </p:cNvPr>
          <p:cNvSpPr txBox="1"/>
          <p:nvPr/>
        </p:nvSpPr>
        <p:spPr>
          <a:xfrm>
            <a:off x="7064473" y="4015789"/>
            <a:ext cx="814427" cy="24518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333" b="1" spc="67" dirty="0">
                <a:ln w="381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endParaRPr lang="en-US" sz="4267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10A44-95DC-4A6C-A55D-B7298F2F1BD4}"/>
              </a:ext>
            </a:extLst>
          </p:cNvPr>
          <p:cNvSpPr txBox="1"/>
          <p:nvPr/>
        </p:nvSpPr>
        <p:spPr>
          <a:xfrm>
            <a:off x="9751008" y="4025504"/>
            <a:ext cx="814427" cy="24518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333" b="1" spc="67" dirty="0">
                <a:ln w="381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8</a:t>
            </a:r>
            <a:endParaRPr lang="en-US" sz="4267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5BDA49-9433-4384-A4D0-D8DF60AD25CC}"/>
              </a:ext>
            </a:extLst>
          </p:cNvPr>
          <p:cNvSpPr txBox="1"/>
          <p:nvPr/>
        </p:nvSpPr>
        <p:spPr>
          <a:xfrm>
            <a:off x="2153034" y="312669"/>
            <a:ext cx="4211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Wishing you all a very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F8CA-530A-4216-BA88-30F46457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28625"/>
            <a:ext cx="8911687" cy="809625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latin typeface="Algerian" panose="04020705040A02060702" pitchFamily="82" charset="0"/>
              </a:rPr>
              <a:t>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63C2F-4F67-4B54-AD78-80CF67474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71600"/>
            <a:ext cx="8915400" cy="453962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Footlight MT Light" panose="0204060206030A020304" pitchFamily="18" charset="0"/>
              </a:rPr>
              <a:t>Brief about Mahanadi Coalfields Ltd &amp; Coal India Ltd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Scenario prior to implementation of e-Procurement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Preparation for implementation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Challenges addressed 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Special features of CIL e-Procurement process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Impacts of e-Procurement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Reverse Auction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Trends </a:t>
            </a:r>
            <a:r>
              <a:rPr lang="en-US" sz="2800">
                <a:latin typeface="Footlight MT Light" panose="0204060206030A020304" pitchFamily="18" charset="0"/>
              </a:rPr>
              <a:t>in e-Procurement</a:t>
            </a: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800" dirty="0">
                <a:latin typeface="Footlight MT Light" panose="0204060206030A020304" pitchFamily="18" charset="0"/>
              </a:rPr>
              <a:t>Awards and recognitions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309CE-AE7F-4071-B58D-9EDEAC17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2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3C450-7AA2-4827-841A-A13D312A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610881" cy="1280890"/>
          </a:xfrm>
        </p:spPr>
        <p:txBody>
          <a:bodyPr/>
          <a:lstStyle/>
          <a:p>
            <a:r>
              <a:rPr lang="en-US" dirty="0"/>
              <a:t>Mahanadi Coalfields Ltd</a:t>
            </a:r>
            <a:br>
              <a:rPr lang="en-US" dirty="0"/>
            </a:br>
            <a:r>
              <a:rPr lang="en-US" sz="2800" u="sng" dirty="0"/>
              <a:t>A Brief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FDE74-8E7B-456E-B6DC-2F4C37188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309" y="1905000"/>
            <a:ext cx="9329303" cy="400622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Mahanadi Coalfields Ltd </a:t>
            </a:r>
            <a:r>
              <a:rPr lang="en-US" dirty="0"/>
              <a:t>is one of the nine subsidiary companies of </a:t>
            </a:r>
            <a:r>
              <a:rPr lang="en-US" b="1" dirty="0"/>
              <a:t>Coal India Ltd,</a:t>
            </a:r>
            <a:r>
              <a:rPr lang="en-US" dirty="0"/>
              <a:t> which is a </a:t>
            </a: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/>
              <a:t>Ratna</a:t>
            </a:r>
            <a:r>
              <a:rPr lang="en-US" dirty="0"/>
              <a:t> PSU and largest Coal Producing company of the world.</a:t>
            </a:r>
          </a:p>
          <a:p>
            <a:r>
              <a:rPr lang="en-US" dirty="0"/>
              <a:t>MCL is the first PSU to avail the e-Procurement Services of NIC way back in 2009</a:t>
            </a:r>
          </a:p>
          <a:p>
            <a:r>
              <a:rPr lang="en-US" dirty="0"/>
              <a:t>MCL e-Procurement portal(</a:t>
            </a:r>
            <a:r>
              <a:rPr lang="en-US" dirty="0">
                <a:hlinkClick r:id="rId2"/>
              </a:rPr>
              <a:t>https://mcltenders.nic.in</a:t>
            </a:r>
            <a:r>
              <a:rPr lang="en-US" dirty="0"/>
              <a:t>) was shifted and merged with the portal of its parent organization Coal India e-Procurement portal URL &gt; </a:t>
            </a:r>
            <a:r>
              <a:rPr lang="en-US" dirty="0">
                <a:hlinkClick r:id="rId3"/>
              </a:rPr>
              <a:t>https://coalindiatenders.nic.in</a:t>
            </a:r>
            <a:r>
              <a:rPr lang="en-US" dirty="0"/>
              <a:t> </a:t>
            </a:r>
            <a:r>
              <a:rPr lang="en-US" dirty="0" err="1"/>
              <a:t>w.e.f</a:t>
            </a:r>
            <a:r>
              <a:rPr lang="en-US" dirty="0"/>
              <a:t> 01.01.2017</a:t>
            </a:r>
          </a:p>
          <a:p>
            <a:r>
              <a:rPr lang="en-US" dirty="0"/>
              <a:t>MCL publishes approximately 2500 tenders per year valuing </a:t>
            </a:r>
            <a:r>
              <a:rPr lang="en-US" dirty="0" err="1"/>
              <a:t>Rs</a:t>
            </a:r>
            <a:r>
              <a:rPr lang="en-US" dirty="0"/>
              <a:t> 2500- 3000 crores per year</a:t>
            </a:r>
          </a:p>
          <a:p>
            <a:r>
              <a:rPr lang="en-US" dirty="0"/>
              <a:t>It has 25 Coal mines spread across the state of Orissa</a:t>
            </a:r>
          </a:p>
          <a:p>
            <a:r>
              <a:rPr lang="en-US" dirty="0"/>
              <a:t>Manpower -22000 (approx.)</a:t>
            </a:r>
          </a:p>
          <a:p>
            <a:r>
              <a:rPr lang="en-US" dirty="0"/>
              <a:t>Profit before Taxes – </a:t>
            </a:r>
            <a:r>
              <a:rPr lang="en-US" dirty="0" err="1"/>
              <a:t>Rs</a:t>
            </a:r>
            <a:r>
              <a:rPr lang="en-US" dirty="0"/>
              <a:t> 6000 Crores( </a:t>
            </a:r>
            <a:r>
              <a:rPr lang="en-US" dirty="0" err="1"/>
              <a:t>Approx</a:t>
            </a:r>
            <a:r>
              <a:rPr lang="en-US" dirty="0"/>
              <a:t>)</a:t>
            </a:r>
          </a:p>
          <a:p>
            <a:r>
              <a:rPr lang="en-US" dirty="0"/>
              <a:t>Production of Coal – 139 Million </a:t>
            </a:r>
            <a:r>
              <a:rPr lang="en-US" dirty="0" err="1"/>
              <a:t>Tonnes</a:t>
            </a:r>
            <a:r>
              <a:rPr lang="en-US" dirty="0"/>
              <a:t> last year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77E07-A318-438D-8112-7D30AA8C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0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EDD79-6E80-494D-99B5-E2DDDA02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77" y="494908"/>
            <a:ext cx="9402435" cy="59860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Old MCL e-Procurement portal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B90DF3-92BC-4303-9361-F8D99CE8E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696" y="1093509"/>
            <a:ext cx="9150283" cy="51470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478A8D-668C-4BBB-B0AF-1B7A658E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10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FD2AF-DC7E-4939-899D-A7BFA7DC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14" y="247037"/>
            <a:ext cx="8911687" cy="591947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Present Coal India e-Procurement Portal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62E909-9DF8-4765-B86D-FD545EDB3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14" y="1237326"/>
            <a:ext cx="9553130" cy="53736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93015A-79D6-47F1-AE4B-8A64F40EA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23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2E322-322B-4C37-A7DB-941F32F65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499" y="624110"/>
            <a:ext cx="9028113" cy="128089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Footlight MT Light" panose="0204060206030A020304" pitchFamily="18" charset="0"/>
              </a:rPr>
              <a:t>Scenario prior to implementation of e-Procurement</a:t>
            </a:r>
            <a:br>
              <a:rPr lang="en-US" dirty="0">
                <a:latin typeface="Footlight MT Light" panose="0204060206030A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AE0D7-3267-4C46-A9DD-38DA2C6F8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43075"/>
            <a:ext cx="8915400" cy="416814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Very long cycle time for finalization of tender</a:t>
            </a:r>
          </a:p>
          <a:p>
            <a:r>
              <a:rPr lang="en-US" sz="2400" dirty="0"/>
              <a:t>Lot of manual efforts</a:t>
            </a:r>
          </a:p>
          <a:p>
            <a:r>
              <a:rPr lang="en-US" sz="2400" dirty="0"/>
              <a:t>Inconsistent subjective decisions</a:t>
            </a:r>
          </a:p>
          <a:p>
            <a:r>
              <a:rPr lang="en-US" sz="2400" dirty="0"/>
              <a:t>Complaints and litigations</a:t>
            </a:r>
          </a:p>
          <a:p>
            <a:r>
              <a:rPr lang="en-US" sz="2400" dirty="0"/>
              <a:t>Lack of transparency</a:t>
            </a:r>
          </a:p>
          <a:p>
            <a:r>
              <a:rPr lang="en-US" sz="2400" dirty="0"/>
              <a:t>Wastage of time in communication </a:t>
            </a:r>
          </a:p>
          <a:p>
            <a:r>
              <a:rPr lang="en-US" sz="2400" dirty="0"/>
              <a:t>Huge effort and cost involved in Bid preparation and submission</a:t>
            </a:r>
          </a:p>
          <a:p>
            <a:r>
              <a:rPr lang="en-US" sz="2400" dirty="0"/>
              <a:t>Huge RTI queries relating to Tenders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trike="sngStrike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BE861-18A2-4BA0-A1C5-41D971E2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3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64875-F527-4AF8-99C3-1ECE9B2B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25" y="357410"/>
            <a:ext cx="8911687" cy="1280890"/>
          </a:xfrm>
        </p:spPr>
        <p:txBody>
          <a:bodyPr/>
          <a:lstStyle/>
          <a:p>
            <a:r>
              <a:rPr lang="en-US" u="sng" dirty="0"/>
              <a:t>Preparation for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9DA1A-C216-4688-BC2A-19D7A928F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85900"/>
            <a:ext cx="9164638" cy="518159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Action for implementation started during 2008/2009.</a:t>
            </a:r>
          </a:p>
          <a:p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As-is study of the Procurement system</a:t>
            </a:r>
          </a:p>
          <a:p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Re-engineering the Procurement process with help of M/s Ernst &amp; Young</a:t>
            </a:r>
          </a:p>
          <a:p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Creation of Infrastructure [Internet connection, Digital Signature Certificate Computer, Printer, Scanner, Anti-virus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etc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]</a:t>
            </a:r>
          </a:p>
          <a:p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Framing of Process Document /Manual</a:t>
            </a:r>
          </a:p>
          <a:p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Steering committee consisting of Domain experts/Users</a:t>
            </a:r>
          </a:p>
          <a:p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Standard Bid Document for all categories of Tenders</a:t>
            </a:r>
          </a:p>
          <a:p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Created a multi-disciplinary department to look after eProcurement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6F0EF-4F73-4376-84C8-3662142E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6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2FC0F-E592-4C96-A3C0-23FDB56F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63854"/>
            <a:ext cx="8911687" cy="686216"/>
          </a:xfrm>
        </p:spPr>
        <p:txBody>
          <a:bodyPr/>
          <a:lstStyle/>
          <a:p>
            <a:r>
              <a:rPr lang="en-US" u="sng" dirty="0"/>
              <a:t>Challenges addressed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06C9E-B22D-471C-B2D4-106F37165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76375"/>
            <a:ext cx="8915400" cy="500062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Training to prospective Bidders spread over the country and beyond</a:t>
            </a: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Bidders Manual Kit, YouTube video, Class Room training, Web-based Training 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Extensive Training to Departmental Users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Building a support infrastructure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Identifying the information to be captured from Bidders 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Framing the Business Logic for auto-evaluation of bids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Framing the comprehensive e-Procurement Guideline/Manual before launch of Live site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Selection of a Techno-economically viable solution and a reliable Service Provider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Buy-in by the Process owners(Tender Inviting </a:t>
            </a:r>
            <a:r>
              <a:rPr lang="en-US" sz="2000" dirty="0" err="1">
                <a:latin typeface="Arial Narrow" panose="020B0606020202030204" pitchFamily="34" charset="0"/>
              </a:rPr>
              <a:t>Depts</a:t>
            </a:r>
            <a:r>
              <a:rPr lang="en-US" sz="2000" dirty="0">
                <a:latin typeface="Arial Narrow" panose="020B0606020202030204" pitchFamily="34" charset="0"/>
              </a:rPr>
              <a:t>)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Earning confidence and support of top management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Process integration with Nodal Bank for EMD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DA139-B441-4C5A-BD52-13AB9C86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8012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2728</TotalTime>
  <Words>1161</Words>
  <Application>Microsoft Office PowerPoint</Application>
  <PresentationFormat>Widescreen</PresentationFormat>
  <Paragraphs>174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 Unicode MS</vt:lpstr>
      <vt:lpstr>Batang</vt:lpstr>
      <vt:lpstr>Algerian</vt:lpstr>
      <vt:lpstr>Arial</vt:lpstr>
      <vt:lpstr>Arial Narrow</vt:lpstr>
      <vt:lpstr>Bell MT</vt:lpstr>
      <vt:lpstr>Bradley Hand ITC</vt:lpstr>
      <vt:lpstr>Calibri</vt:lpstr>
      <vt:lpstr>Calisto MT</vt:lpstr>
      <vt:lpstr>Century Gothic</vt:lpstr>
      <vt:lpstr>Footlight MT Light</vt:lpstr>
      <vt:lpstr>Wingdings 3</vt:lpstr>
      <vt:lpstr>Wisp</vt:lpstr>
      <vt:lpstr>Successful Implementation of eProcurement system at  Mahanadi Coalfields Ltd</vt:lpstr>
      <vt:lpstr>HAPPY NEW YEAR</vt:lpstr>
      <vt:lpstr>INDEX</vt:lpstr>
      <vt:lpstr>Mahanadi Coalfields Ltd A Brief introduction</vt:lpstr>
      <vt:lpstr>Old MCL e-Procurement portal</vt:lpstr>
      <vt:lpstr>Present Coal India e-Procurement Portal</vt:lpstr>
      <vt:lpstr>Scenario prior to implementation of e-Procurement </vt:lpstr>
      <vt:lpstr>Preparation for implementation</vt:lpstr>
      <vt:lpstr>Challenges addressed</vt:lpstr>
      <vt:lpstr>Special features of CIL e-Procurement process</vt:lpstr>
      <vt:lpstr>Impacts of e-Procurement </vt:lpstr>
      <vt:lpstr>Impacts of e-Procurement              Contd..</vt:lpstr>
      <vt:lpstr>Reverse Auction(RA)</vt:lpstr>
      <vt:lpstr>Reverse Auction Before vis-a-vis after Price Bid disclosure</vt:lpstr>
      <vt:lpstr>Reverse Auction – Case study</vt:lpstr>
      <vt:lpstr>Trends in e-Procurement</vt:lpstr>
      <vt:lpstr>Awards &amp; Recognitions </vt:lpstr>
      <vt:lpstr>Special Thanks to 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 Implementation of eProcurement at  Mahanadi Coalfields Ltd</dc:title>
  <dc:creator>Subhransu Bhanja</dc:creator>
  <cp:lastModifiedBy>Subhransu Bhanja</cp:lastModifiedBy>
  <cp:revision>88</cp:revision>
  <cp:lastPrinted>2018-01-02T05:44:50Z</cp:lastPrinted>
  <dcterms:created xsi:type="dcterms:W3CDTF">2017-12-26T15:29:18Z</dcterms:created>
  <dcterms:modified xsi:type="dcterms:W3CDTF">2018-01-04T02:05:24Z</dcterms:modified>
</cp:coreProperties>
</file>